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5" r:id="rId3"/>
    <p:sldId id="267" r:id="rId4"/>
    <p:sldId id="274" r:id="rId5"/>
    <p:sldId id="275" r:id="rId6"/>
    <p:sldId id="276" r:id="rId7"/>
    <p:sldId id="277" r:id="rId8"/>
    <p:sldId id="278" r:id="rId9"/>
    <p:sldId id="280" r:id="rId10"/>
    <p:sldId id="281" r:id="rId11"/>
    <p:sldId id="282" r:id="rId12"/>
    <p:sldId id="283" r:id="rId13"/>
    <p:sldId id="285" r:id="rId14"/>
    <p:sldId id="284" r:id="rId15"/>
    <p:sldId id="28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09183-6F4D-4BAE-A36D-00409254032A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9D4E1-5817-42FF-97F5-CC4BA4E41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38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D4320-EA02-4ADC-AA07-A886D81FF023}" type="slidenum">
              <a:rPr lang="fa-IR" smtClean="0"/>
              <a:t>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6182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3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24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3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4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4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7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0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2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4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66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A5A73-511E-4D31-981B-AA1819C95397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652B7-C4EE-4F63-ACAD-AA836D07E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52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1"/>
            <a:r>
              <a:rPr lang="fa-IR" sz="9600" dirty="0" smtClean="0">
                <a:solidFill>
                  <a:schemeClr val="accent6">
                    <a:lumMod val="50000"/>
                  </a:schemeClr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بسم الله الرحمن الرحیم</a:t>
            </a:r>
            <a:endParaRPr lang="en-US" sz="9600" dirty="0">
              <a:solidFill>
                <a:schemeClr val="accent6">
                  <a:lumMod val="50000"/>
                </a:schemeClr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086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b="1" dirty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نمونه هایی از ارتباطات غیر کلامی موثر و غیر موثر</a:t>
            </a:r>
            <a:r>
              <a:rPr lang="fa-IR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 </a:t>
            </a:r>
            <a:br>
              <a:rPr lang="fa-IR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</a:br>
            <a:endParaRPr lang="fa-IR" dirty="0">
              <a:solidFill>
                <a:schemeClr val="accent6">
                  <a:lumMod val="50000"/>
                </a:schemeClr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701750"/>
              </p:ext>
            </p:extLst>
          </p:nvPr>
        </p:nvGraphicFramePr>
        <p:xfrm>
          <a:off x="190006" y="1365664"/>
          <a:ext cx="11815946" cy="5082641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5907973"/>
                <a:gridCol w="5907973"/>
              </a:tblGrid>
              <a:tr h="697181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2000" b="1" dirty="0" smtClean="0">
                          <a:cs typeface="B Titr" panose="00000700000000000000" pitchFamily="2" charset="-78"/>
                        </a:rPr>
                        <a:t>ارتباطات غیر کلامی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</a:tr>
              <a:tr h="697181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ارتباط </a:t>
                      </a:r>
                      <a:r>
                        <a:rPr lang="fa-IR" sz="2000" b="1" dirty="0" smtClean="0">
                          <a:effectLst/>
                          <a:cs typeface="B Nazanin" panose="00000400000000000000" pitchFamily="2" charset="-78"/>
                        </a:rPr>
                        <a:t>غیر </a:t>
                      </a: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موثر و کم رنگ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ارتباط موثر و پر رنگ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697181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هنگام صحبت با مادر به کاغذ یا رایانه نگاه کردن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هنگام صحبت کردن به چشم و صورت مادر نگاه کنید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697181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اخم کردن و گره در ابرو انداختن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با روی خوش و چهره دارای لبخند با مادر ارتباط برقرار کنید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697181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بی حرکت بودن هنگام صحبت کردن با مادر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هنگام صحبت کردن از دستها و حرکت سر و گردن استفاده کنید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697181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عکس العمل نشان ندادن به صحبتهای مادر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با حرکات سر صحبتهای مادر را تایید کنید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89955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نگاه کردن از بالا به مادر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چشم ها هم سطح چشم مادر باشد. (ضعف و پایین تر بودن در مادر احساس </a:t>
                      </a:r>
                      <a:r>
                        <a:rPr lang="fa-IR" sz="2000" b="1" dirty="0" smtClean="0">
                          <a:effectLst/>
                          <a:cs typeface="B Nazanin" panose="00000400000000000000" pitchFamily="2" charset="-78"/>
                        </a:rPr>
                        <a:t>نشود)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43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نمونه هایی از ارتباطات غیر کلامی موثر و غیر موثر</a:t>
            </a:r>
            <a:r>
              <a:rPr lang="fa-IR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 </a:t>
            </a:r>
            <a:br>
              <a:rPr lang="fa-IR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</a:br>
            <a:endParaRPr lang="fa-IR" dirty="0">
              <a:solidFill>
                <a:schemeClr val="accent6">
                  <a:lumMod val="50000"/>
                </a:schemeClr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4129213"/>
              </p:ext>
            </p:extLst>
          </p:nvPr>
        </p:nvGraphicFramePr>
        <p:xfrm>
          <a:off x="142504" y="1258787"/>
          <a:ext cx="12049496" cy="4949400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5039758"/>
                <a:gridCol w="7009738"/>
              </a:tblGrid>
              <a:tr h="568614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Titr" panose="00000700000000000000" pitchFamily="2" charset="-78"/>
                        </a:rPr>
                        <a:t>ارتباط کلامی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</a:tr>
              <a:tr h="568614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effectLst/>
                          <a:cs typeface="B Titr" panose="00000700000000000000" pitchFamily="2" charset="-78"/>
                        </a:rPr>
                        <a:t>کلماتی که نباید به مادر گفت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effectLst/>
                          <a:cs typeface="B Titr" panose="00000700000000000000" pitchFamily="2" charset="-78"/>
                        </a:rPr>
                        <a:t>کلماتی که لازم است جایگزین شود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88969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الان زمان مناسب بارداری نیست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بارداری شاهکار خلقت است، خداوند شما را برگزیده و در خلق یک موجود زنده شما</a:t>
                      </a:r>
                      <a:b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را با خودش شریک کرده است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568614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الان زمان مناسب بارداری نیست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تبریک برای اینکه باردار شدید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2237718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بارداری بیماری است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بارداری یک امر طبیعی و فیزیولوژیک در طبیعت است. انسان هم مانند بقیه</a:t>
                      </a:r>
                      <a:b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پستانداران می تواند باردار شود و مراحل آن را به طور طبیعی طی کند. تفاوت انسان</a:t>
                      </a:r>
                      <a:b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و دیگر پستانداران در این است که انسان ها با مراقبت صحیح می توانند خطر را به</a:t>
                      </a:r>
                      <a:b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2000" b="1" dirty="0">
                          <a:effectLst/>
                          <a:cs typeface="B Nazanin" panose="00000400000000000000" pitchFamily="2" charset="-78"/>
                        </a:rPr>
                        <a:t>موقع تشخیص دهند و مادر و نوزاد را از خطرهای احتمالی نجات دهند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53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883817"/>
              </p:ext>
            </p:extLst>
          </p:nvPr>
        </p:nvGraphicFramePr>
        <p:xfrm>
          <a:off x="166255" y="1068777"/>
          <a:ext cx="11187545" cy="5656147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3670465"/>
                <a:gridCol w="7517080"/>
              </a:tblGrid>
              <a:tr h="565987"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ارتباط کلامی</a:t>
                      </a:r>
                    </a:p>
                    <a:p>
                      <a:pPr algn="ctr" rtl="1"/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565987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effectLst/>
                        </a:rPr>
                        <a:t>کلماتی که نباید به مادر گفت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effectLst/>
                        </a:rPr>
                        <a:t>کلماتی که لازم است جایگزین شود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56598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بارداری پر از خطر است 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بارداری یک مرحله از زندگی است مثل دوره نوجوانی، دوره بلوغ. هر دورانی با</a:t>
                      </a:r>
                      <a:br>
                        <a:rPr lang="fa-IR" sz="1800" dirty="0">
                          <a:effectLst/>
                        </a:rPr>
                      </a:br>
                      <a:r>
                        <a:rPr lang="fa-IR" sz="1800" dirty="0">
                          <a:effectLst/>
                        </a:rPr>
                        <a:t>تغییراتی همراه است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56598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بارداری باعث بد شکل شدن ظاهر می شود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خانم باردار مقدس است و همه جای دنیا به او احترام می گذارند و در مواقع خاص</a:t>
                      </a:r>
                      <a:br>
                        <a:rPr lang="fa-IR" sz="1800" dirty="0">
                          <a:effectLst/>
                        </a:rPr>
                      </a:br>
                      <a:r>
                        <a:rPr lang="fa-IR" sz="1800" dirty="0">
                          <a:effectLst/>
                        </a:rPr>
                        <a:t>اولویت را به مادر باردار می دهند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56598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فاصله این بارداری با فرزند قبلی کم است نباید باردار می شدید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اگر مراقبتها را درست انجام دهید فاصله کم بین فرزندان باعث ارتباط بهتر بین</a:t>
                      </a:r>
                      <a:br>
                        <a:rPr lang="fa-IR" sz="1800" dirty="0">
                          <a:effectLst/>
                        </a:rPr>
                      </a:br>
                      <a:r>
                        <a:rPr lang="fa-IR" sz="1800" dirty="0">
                          <a:effectLst/>
                        </a:rPr>
                        <a:t>فرزندانت می شود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56598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چون بیماری زمینه ای دارید نباید باردار می شدید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با وجود بیماری زمینه ای ما به شما کمک می کنیم که با مراقبت صحیح بتوانید</a:t>
                      </a:r>
                      <a:br>
                        <a:rPr lang="fa-IR" sz="1800" dirty="0">
                          <a:effectLst/>
                        </a:rPr>
                      </a:br>
                      <a:r>
                        <a:rPr lang="fa-IR" sz="1800" dirty="0">
                          <a:effectLst/>
                        </a:rPr>
                        <a:t>این دوران را با سلامتی طی کنید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565987"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فعالیتها در دوران بارداری محدود می شود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فعالیتها در بارداری تغییر می کند بهترین داشته شما فرزند شماست پس به داشته</a:t>
                      </a:r>
                      <a:br>
                        <a:rPr lang="fa-IR" sz="1800" dirty="0">
                          <a:effectLst/>
                        </a:rPr>
                      </a:br>
                      <a:r>
                        <a:rPr lang="fa-IR" sz="1800" dirty="0">
                          <a:effectLst/>
                        </a:rPr>
                        <a:t>هایت فکر کن و از اینکه مادر می شوی به خودت افتخار کن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1032093"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فرزند فقط باعث زحمت است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>
                          <a:effectLst/>
                        </a:rPr>
                        <a:t>فرزند شما به شما هویت می دهد به اطرافیان هویت می دهد شما را تبدیل به مادر</a:t>
                      </a:r>
                      <a:br>
                        <a:rPr lang="fa-IR" sz="1800" dirty="0">
                          <a:effectLst/>
                        </a:rPr>
                      </a:br>
                      <a:r>
                        <a:rPr lang="fa-IR" sz="1800" dirty="0">
                          <a:effectLst/>
                        </a:rPr>
                        <a:t>و همسرتان را تبدیل به پدر می کند. همینطور به اطرافیان هویت خواهر، برادر، مادر</a:t>
                      </a:r>
                      <a:br>
                        <a:rPr lang="fa-IR" sz="1800" dirty="0">
                          <a:effectLst/>
                        </a:rPr>
                      </a:br>
                      <a:r>
                        <a:rPr lang="fa-IR" sz="1800" dirty="0">
                          <a:effectLst/>
                        </a:rPr>
                        <a:t>بزرگ و پدر بزرگ، عمو، خاله را عطا می کند. ثمره زندگی فرزند شما هست و هدیه</a:t>
                      </a:r>
                      <a:br>
                        <a:rPr lang="fa-IR" sz="1800" dirty="0">
                          <a:effectLst/>
                        </a:rPr>
                      </a:br>
                      <a:r>
                        <a:rPr lang="fa-IR" sz="1800" dirty="0">
                          <a:effectLst/>
                        </a:rPr>
                        <a:t>ماندگار شما به جهان هستی و تداوم وجود شما در این جهان است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95003"/>
            <a:ext cx="10515600" cy="676893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b="1" dirty="0">
                <a:solidFill>
                  <a:srgbClr val="70AD47">
                    <a:lumMod val="50000"/>
                  </a:srgbClr>
                </a:solidFill>
                <a:cs typeface="B Titr" panose="00000700000000000000" pitchFamily="2" charset="-78"/>
              </a:rPr>
              <a:t>نمونه هایی از ارتباطات غیر کلامی موثر و غیر موثر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12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5796585"/>
              </p:ext>
            </p:extLst>
          </p:nvPr>
        </p:nvGraphicFramePr>
        <p:xfrm>
          <a:off x="166255" y="771896"/>
          <a:ext cx="11187545" cy="5941671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3670465"/>
                <a:gridCol w="7517080"/>
              </a:tblGrid>
              <a:tr h="561904"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0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cs typeface="B Titr" panose="00000700000000000000" pitchFamily="2" charset="-78"/>
                        </a:rPr>
                        <a:t>ارتباط کلامی</a:t>
                      </a:r>
                    </a:p>
                    <a:p>
                      <a:pPr algn="ctr" rtl="1"/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453655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Titr" panose="00000700000000000000" pitchFamily="2" charset="-78"/>
                        </a:rPr>
                        <a:t>کلماتی که نباید به مادر گفت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Titr" panose="00000700000000000000" pitchFamily="2" charset="-78"/>
                        </a:rPr>
                        <a:t>کلماتی که لازم است جایگزین شود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1612418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بارداری دوران سختی است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زیباترین دوران زندگی، دوران بارداری است که خداوند نور خود را به شما تابیده و</a:t>
                      </a:r>
                      <a:b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شما را در رشد و نمو یک موجود زنده با خود سهیم کرده است. ارتباط با جنین در</a:t>
                      </a:r>
                      <a:b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این دوران نه تنها موجب رشد عاطفی و ذهنی فرزندتان می شود بلکه خاطرات</a:t>
                      </a:r>
                      <a:b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خوشی را از این دوران برای شما به جا می گذارد.</a:t>
                      </a:r>
                      <a:b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برای همین بهشت زیر پای مادران است تمام سختی های دوران بارداری را با دیدن</a:t>
                      </a:r>
                      <a:b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نوزاد خود فراموش می کنید زندگی بخشیدن به یک انسان ارزش سختی های</a:t>
                      </a:r>
                      <a:b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بارداری را دارد</a:t>
                      </a:r>
                    </a:p>
                  </a:txBody>
                  <a:tcPr anchor="ctr"/>
                </a:tc>
              </a:tr>
              <a:tr h="1387648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پوست شکم از حالت طبیعی خارج شده و ظاهر خوبی پیدا نمی کند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خطهای روی شکم شما یادگار دوران جنینی فرزند شماست. تصور کنید که جنین</a:t>
                      </a:r>
                      <a:br>
                        <a:rPr lang="fa-IR" sz="18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</a:br>
                      <a:r>
                        <a:rPr lang="fa-IR" sz="18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شما روی شکم شما نقاشی کرده و از خودش یادگاری به جا گذاشته است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  <a:tr h="1387648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خیلی سوال می پرسی، اینقدر سوال نپرس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به سوالات مادر با آرامش پاسخ دهید به باورهای او احترام بگذارید و درصورت</a:t>
                      </a:r>
                      <a:br>
                        <a:rPr lang="fa-IR" sz="18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</a:br>
                      <a:r>
                        <a:rPr lang="fa-IR" sz="1800" b="1" i="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نادرست بودن باورها، با کلمات ساده، باور درست را آموزش دهید</a:t>
                      </a:r>
                      <a:endParaRPr lang="fa-IR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95003"/>
            <a:ext cx="10515600" cy="676893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b="1" dirty="0">
                <a:solidFill>
                  <a:srgbClr val="70AD47">
                    <a:lumMod val="50000"/>
                  </a:srgbClr>
                </a:solidFill>
                <a:cs typeface="B Titr" panose="00000700000000000000" pitchFamily="2" charset="-78"/>
              </a:rPr>
              <a:t>نمونه هایی از ارتباطات غیر کلامی موثر و غیر موثر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60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8600306"/>
              </p:ext>
            </p:extLst>
          </p:nvPr>
        </p:nvGraphicFramePr>
        <p:xfrm>
          <a:off x="225631" y="914400"/>
          <a:ext cx="11815948" cy="5186680"/>
        </p:xfrm>
        <a:graphic>
          <a:graphicData uri="http://schemas.openxmlformats.org/drawingml/2006/table">
            <a:tbl>
              <a:tblPr rtl="1" firstRow="1" bandRow="1">
                <a:tableStyleId>{16D9F66E-5EB9-4882-86FB-DCBF35E3C3E4}</a:tableStyleId>
              </a:tblPr>
              <a:tblGrid>
                <a:gridCol w="4511321"/>
                <a:gridCol w="7304627"/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0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cs typeface="B Titr" panose="00000700000000000000" pitchFamily="2" charset="-78"/>
                        </a:rPr>
                        <a:t>ارتباط کلامی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rtl="1"/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Titr" panose="00000700000000000000" pitchFamily="2" charset="-78"/>
                        </a:rPr>
                        <a:t>کلماتی که نباید به مادر گفت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Titr" panose="00000700000000000000" pitchFamily="2" charset="-78"/>
                        </a:rPr>
                        <a:t>کلماتی که لازم است جایگزین شود</a:t>
                      </a:r>
                      <a:endParaRPr lang="fa-IR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چرا اینهمه بارداری و زایمان؟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آفرین که می توانید خانواده پرجمعیتی داشته باشید. اینها از موهبتهای خداوند است</a:t>
                      </a:r>
                      <a:b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که به شما عطا کرده است. بدن هر خانم قادر است بارداری های متعددی راتجربه</a:t>
                      </a:r>
                      <a:b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کند. مراقبتهای بارداری کمک می کند این دوران با سلامتی طی شود. تشخیص به</a:t>
                      </a:r>
                      <a:b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موقع و اقدام مناسب به سلامت مادر و جنین کمک می کند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بارداری باعث از بین رفتن ذخایر بدن می شود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با مراقبت و تغذیه صحیح ذخایر بدن مشکلی پیدا نمی کند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آماده نبودن بدن موجب ناهنجاری در جنین می شود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خداوند به گونه ای بدن پستانداران را آفریده است که تمامی نیاز های جنین از مادر</a:t>
                      </a:r>
                      <a:b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دریافت می شود و جنین به خوبی رشد می کند. ضمناً مراقبت صحیح کمک می</a:t>
                      </a:r>
                      <a:b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کند که مشکلی برای شما و جنین پیش نیاید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جنین در شکم مادر چیزی متوجه نمی شود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به یاد داشته باشید شکم شما دنیای خاصی برای جنین شماست در واقع خانه جنین</a:t>
                      </a:r>
                      <a:b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شماست و در آنجا با تغذیه از شما در حال رشد و نمو و تکامل است این رشد و</a:t>
                      </a:r>
                      <a:b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تکامل نه فقط جسمی بلکه از نظر روحی و روانی هم در وی اتفاق می افتد. جنین</a:t>
                      </a:r>
                      <a:b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در شکم مادر با 5حس خودش با مادر ارتباط برقرار می کند از طریق شنوایی،</a:t>
                      </a:r>
                      <a:b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بویایی، چشایی، لامسه و بینایی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بارداری موجب غمگینی می شود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هورمونهایی در بارداری ترشح می شوند که موجب شادمانی مادر می شود با شرکت</a:t>
                      </a:r>
                      <a:b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در کلاسهای آمادگی زایمان یاد می گیرید چگونه این هورمونها را در بارداری افزایش</a:t>
                      </a:r>
                      <a:b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دهید تا شاد و سرحال باشید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77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5023"/>
            <a:ext cx="10515600" cy="5321940"/>
          </a:xfrm>
        </p:spPr>
        <p:txBody>
          <a:bodyPr>
            <a:normAutofit/>
          </a:bodyPr>
          <a:lstStyle/>
          <a:p>
            <a:pPr algn="ctr" rtl="1"/>
            <a:endParaRPr lang="fa-IR" sz="9600" b="1" dirty="0" smtClean="0">
              <a:solidFill>
                <a:schemeClr val="accent6">
                  <a:lumMod val="50000"/>
                </a:schemeClr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  <a:p>
            <a:pPr marL="0" indent="0" algn="ctr" rtl="1">
              <a:buNone/>
            </a:pPr>
            <a:r>
              <a:rPr lang="fa-IR" sz="9600" b="1" dirty="0" smtClean="0">
                <a:solidFill>
                  <a:schemeClr val="accent6">
                    <a:lumMod val="50000"/>
                  </a:schemeClr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خدا  قوت</a:t>
            </a:r>
            <a:endParaRPr lang="en-US" sz="9600" b="1" dirty="0">
              <a:solidFill>
                <a:schemeClr val="accent6">
                  <a:lumMod val="50000"/>
                </a:schemeClr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628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137" y="190006"/>
            <a:ext cx="11364685" cy="6317672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endParaRPr lang="fa-IR" sz="4400" b="1" dirty="0" smtClean="0">
              <a:solidFill>
                <a:schemeClr val="accent6">
                  <a:lumMod val="50000"/>
                </a:schemeClr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  <a:p>
            <a:pPr marL="0" indent="0" algn="ctr" rtl="1">
              <a:buNone/>
            </a:pPr>
            <a:r>
              <a:rPr lang="fa-IR" sz="9600" b="1" dirty="0" smtClean="0">
                <a:solidFill>
                  <a:schemeClr val="accent6">
                    <a:lumMod val="50000"/>
                  </a:schemeClr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منشور کرامت مادری</a:t>
            </a:r>
          </a:p>
          <a:p>
            <a:pPr marL="0" indent="0" algn="ctr" rtl="1">
              <a:buNone/>
            </a:pPr>
            <a:endParaRPr lang="fa-IR" sz="8000" b="1" dirty="0">
              <a:solidFill>
                <a:schemeClr val="accent6">
                  <a:lumMod val="50000"/>
                </a:schemeClr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  <a:p>
            <a:pPr marL="0" indent="0" algn="ctr" rtl="1">
              <a:buNone/>
            </a:pPr>
            <a:endParaRPr lang="fa-IR" sz="800" b="1" dirty="0">
              <a:solidFill>
                <a:schemeClr val="accent6">
                  <a:lumMod val="50000"/>
                </a:schemeClr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  <a:p>
            <a:pPr marL="0" indent="0" algn="ctr" rtl="1">
              <a:buNone/>
            </a:pPr>
            <a:r>
              <a:rPr lang="fa-IR" sz="4800" b="1" dirty="0" smtClean="0">
                <a:solidFill>
                  <a:schemeClr val="accent6">
                    <a:lumMod val="50000"/>
                  </a:schemeClr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معاونت بهداشت </a:t>
            </a:r>
          </a:p>
          <a:p>
            <a:pPr marL="0" indent="0" algn="ctr" rtl="1">
              <a:buNone/>
            </a:pPr>
            <a:r>
              <a:rPr lang="fa-IR" sz="4800" b="1" dirty="0" smtClean="0">
                <a:solidFill>
                  <a:schemeClr val="accent6">
                    <a:lumMod val="50000"/>
                  </a:schemeClr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مدیریت سلامت جمعیت، خانواده و مدارس</a:t>
            </a:r>
          </a:p>
          <a:p>
            <a:pPr marL="0" indent="0" algn="ctr" rtl="1">
              <a:buNone/>
            </a:pPr>
            <a:r>
              <a:rPr lang="fa-IR" sz="4400" b="1" dirty="0" smtClean="0">
                <a:solidFill>
                  <a:schemeClr val="accent6">
                    <a:lumMod val="50000"/>
                  </a:schemeClr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اسفند 1402</a:t>
            </a:r>
          </a:p>
          <a:p>
            <a:pPr marL="0" indent="0" algn="ctr" rtl="1">
              <a:buNone/>
            </a:pPr>
            <a:endParaRPr lang="en-US" sz="8000" b="1" dirty="0">
              <a:solidFill>
                <a:schemeClr val="accent6">
                  <a:lumMod val="50000"/>
                </a:schemeClr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211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143" t="14265" r="23873" b="3589"/>
          <a:stretch/>
        </p:blipFill>
        <p:spPr>
          <a:xfrm>
            <a:off x="1816926" y="285009"/>
            <a:ext cx="7766462" cy="61276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03582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629" y="546266"/>
            <a:ext cx="11685317" cy="5142016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هدف کلی:</a:t>
            </a:r>
          </a:p>
          <a:p>
            <a:pPr marL="0" indent="0" algn="r" rtl="1">
              <a:buNone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احترام به منزلت مادر باردار و دارای کودک تا  2سال مبتنی بر احترام به شان و منزلت انسانی و مادری</a:t>
            </a:r>
          </a:p>
          <a:p>
            <a:pPr marL="0" indent="0" algn="r" rtl="1">
              <a:buNone/>
            </a:pPr>
            <a:endParaRPr lang="fa-IR" b="1" dirty="0" smtClean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q"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دامنه شمول:</a:t>
            </a:r>
          </a:p>
          <a:p>
            <a:pPr marL="0" indent="0" algn="r" rtl="1">
              <a:buNone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تمامی مراکز ارائه دهنده خدمات به مادران باردار و کودکان تا  2سال </a:t>
            </a:r>
          </a:p>
          <a:p>
            <a:pPr marL="0" indent="0" algn="r" rtl="1">
              <a:buNone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شامل: مراکز بهداشتی درمانی، درمانگاهها، بیمارستان ها، آموزشکده ها، پژوهشکده ها، اعم از دولتی، غیر دولتی،خیریه، خصوصی و ...</a:t>
            </a:r>
          </a:p>
        </p:txBody>
      </p:sp>
    </p:spTree>
    <p:extLst>
      <p:ext uri="{BB962C8B-B14F-4D97-AF65-F5344CB8AC3E}">
        <p14:creationId xmlns:p14="http://schemas.microsoft.com/office/powerpoint/2010/main" val="398154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61" y="1199408"/>
            <a:ext cx="11590316" cy="5391397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نظارت و اجرا: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مسئولیت نظارت بر حسن اجرای این منشور رئیس دانشگاه/ دانشکده های تابعه وزارت متبوع می باشد.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زمان اجرا: 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پس از تصویب و ابلاغ توسط قرار گاه جوانی جمعیت وزارت بهداشت، درمان و آموزش پزشکی</a:t>
            </a:r>
          </a:p>
          <a:p>
            <a:pPr marL="0" indent="0" algn="r" rtl="1">
              <a:buNone/>
            </a:pPr>
            <a:endParaRPr lang="fa-IR" b="1" dirty="0" smtClean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r" rtl="1"/>
            <a:endParaRPr lang="fa-IR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7346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256" y="751344"/>
            <a:ext cx="11875324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مصادیق احترام و تکریم مادران باردار و دارای کودک تا  2سال شاغل در حوزه بهداشت و درمان (دولتی، غیر دولتی، خیریه، وابسته به ارگانها و خصوصی)</a:t>
            </a:r>
            <a:r>
              <a:rPr lang="fa-IR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بیمارستانها، مراکز بهداشتی درمانی، ستاد شهرستان، ستاد دانشگاه و وزارت بهداشت </a:t>
            </a: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:</a:t>
            </a:r>
          </a:p>
          <a:p>
            <a:pPr algn="r" rtl="1">
              <a:lnSpc>
                <a:spcPct val="150000"/>
              </a:lnSpc>
            </a:pPr>
            <a:endParaRPr lang="fa-IR" sz="2000" b="1" dirty="0" smtClean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ارتباط کلامی و غیر کلامی توام با آرامش توسط مسئولین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فراهم کردن محل نگهداری کودک تا  2سال (مهدکودک)، اتاق شیردهی و اتاق استراحت برای مادر باردار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در اولویت قرار دادن استفاده از پارکینگ محل خدمت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موافقت با مرخصی استحقاقی ساعتی یا روزانه و درخواست مرخصی به علت بیماری فرزند با ارائه گواهی پزشکی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محدود کردن ماموریتهای برون شهری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در صورت امکان محدود کردن فعالیت شغلی در شیفت شب برای مشاغلی که شیفتهای گردشی دارند مانند بیمارستانها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معرفی و فراهم کردن امکان شرکت در کلاسهای آمادگی برای زایمان برای مادران باردار و همسرانشان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مشخص کردن مراکز خدماتی طرف قرار داد برای مراقبتهای بارداری و زایمان و اطلاع رسانی به گیرندگان خدمت</a:t>
            </a:r>
          </a:p>
          <a:p>
            <a:pPr marL="285750" indent="-28575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0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امکان برقراری دورکاری در مشاغلی که قابلیت دورکاری دارد</a:t>
            </a:r>
          </a:p>
        </p:txBody>
      </p:sp>
    </p:spTree>
    <p:extLst>
      <p:ext uri="{BB962C8B-B14F-4D97-AF65-F5344CB8AC3E}">
        <p14:creationId xmlns:p14="http://schemas.microsoft.com/office/powerpoint/2010/main" val="111727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003" y="368134"/>
            <a:ext cx="12096997" cy="6353299"/>
          </a:xfrm>
        </p:spPr>
        <p:txBody>
          <a:bodyPr>
            <a:normAutofit fontScale="92500" lnSpcReduction="20000"/>
          </a:bodyPr>
          <a:lstStyle/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a-IR" sz="3300" b="1" dirty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دوره آموزشی و توجیهی تکریم مادر باردار و دارای کودک تا 2سال</a:t>
            </a:r>
            <a:r>
              <a:rPr lang="fa-IR" sz="3300" b="1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: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10 ساعت دوره آموزشی تئوری برای ارائه دهندگان خدمت به مادران باردار و دارای کودک تا 2 سال شامل</a:t>
            </a: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: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کرامت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مادر : دین ،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اخلاق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،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حقوق(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ساعت) ، </a:t>
            </a:r>
            <a:endParaRPr lang="fa-IR" sz="19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مراقبت های مامایی و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اخلاق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حرفه ای قبل از بارداری، حین و پس از زایمان و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کلاس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های آمادگی برای زایمان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(1 ساعت)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مهارتهای ارتباطی، ارتباط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کلامی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و غیر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کلامی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با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مادر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با تاکید بر کرامت مادری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(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3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ساعت)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قصور در مراقبت های مامایی از دیدگاه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اخلاق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حرفه ای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(2 ساعت)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اهمیت دلبستگی پره ناتال در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سلامت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مادر و کودک و نحوه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بهبود </a:t>
            </a:r>
            <a:r>
              <a:rPr lang="fa-IR" sz="19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آن با کسب مهارت شفقت ورزی </a:t>
            </a:r>
            <a:r>
              <a:rPr lang="fa-IR" sz="19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(2 ساعت)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a-IR" sz="1900" b="1" dirty="0" smtClean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2 </a:t>
            </a:r>
            <a:r>
              <a:rPr lang="fa-IR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ساعت دوره توجیهی برای تمامی کارکنان شامل نیروی اداری و خدماتی مرتبط بامادر باردار و دارای کودک تا 2 سال شامل: </a:t>
            </a:r>
            <a:endParaRPr lang="fa-IR" b="1" dirty="0" smtClean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a-IR" sz="21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نحوه </a:t>
            </a:r>
            <a:r>
              <a:rPr lang="fa-IR" sz="21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ارتباط </a:t>
            </a:r>
            <a:r>
              <a:rPr lang="fa-IR" sz="21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کلامی </a:t>
            </a:r>
            <a:r>
              <a:rPr lang="fa-IR" sz="21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و </a:t>
            </a:r>
            <a:r>
              <a:rPr lang="fa-IR" sz="21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غیرکلامی</a:t>
            </a:r>
            <a:r>
              <a:rPr lang="fa-IR" sz="21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، راهنمایی کردن مادران باردار به واحدهای مورد نیاز، چگونگی فراهم نمودن فضای فیزیکی برای آرامش </a:t>
            </a:r>
            <a:r>
              <a:rPr lang="fa-IR" sz="21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مراجعین</a:t>
            </a:r>
            <a:r>
              <a:rPr lang="fa-IR" sz="21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sz="21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</a:br>
            <a:endParaRPr lang="fa-IR" sz="2100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286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879"/>
            <a:ext cx="10515600" cy="760020"/>
          </a:xfrm>
        </p:spPr>
        <p:txBody>
          <a:bodyPr>
            <a:noAutofit/>
          </a:bodyPr>
          <a:lstStyle/>
          <a:p>
            <a:pPr algn="ctr" rtl="1"/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مصادیق تکریم مادران باردار و دارای کودک تا 2سال</a:t>
            </a:r>
            <a:r>
              <a:rPr lang="fa-IR" sz="3200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 </a:t>
            </a:r>
            <a:br>
              <a:rPr lang="fa-IR" sz="3200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</a:br>
            <a:endParaRPr lang="fa-IR" sz="3200" dirty="0">
              <a:solidFill>
                <a:schemeClr val="accent6">
                  <a:lumMod val="50000"/>
                </a:schemeClr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278500"/>
              </p:ext>
            </p:extLst>
          </p:nvPr>
        </p:nvGraphicFramePr>
        <p:xfrm>
          <a:off x="178130" y="617517"/>
          <a:ext cx="11780322" cy="6344081"/>
        </p:xfrm>
        <a:graphic>
          <a:graphicData uri="http://schemas.openxmlformats.org/drawingml/2006/table">
            <a:tbl>
              <a:tblPr rtl="1" firstRow="1" bandRow="1"/>
              <a:tblGrid>
                <a:gridCol w="3526972"/>
                <a:gridCol w="3574472"/>
                <a:gridCol w="4678878"/>
              </a:tblGrid>
              <a:tr h="278561"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Titr" panose="00000700000000000000" pitchFamily="2" charset="-78"/>
                        </a:rPr>
                        <a:t>تکریم ازنظر </a:t>
                      </a:r>
                      <a:r>
                        <a:rPr lang="fa-IR" sz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Titr" panose="00000700000000000000" pitchFamily="2" charset="-78"/>
                        </a:rPr>
                        <a:t>فضای </a:t>
                      </a:r>
                      <a:r>
                        <a:rPr lang="fa-I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Titr" panose="00000700000000000000" pitchFamily="2" charset="-78"/>
                        </a:rPr>
                        <a:t>فیزیکی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Titr" panose="00000700000000000000" pitchFamily="2" charset="-78"/>
                        </a:rPr>
                        <a:t>تکریم کلامی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Titr" panose="00000700000000000000" pitchFamily="2" charset="-78"/>
                        </a:rPr>
                        <a:t>تکریم فرآیندی</a:t>
                      </a:r>
                    </a:p>
                  </a:txBody>
                  <a:tcPr anchor="ctr"/>
                </a:tc>
              </a:tr>
              <a:tr h="4875330"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1مسیر ورود و رسیدن به مکان ارائه خدمت مشخص باشد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به طوری که مادر هنگام ورود به مرکز سر درگم نشود.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(استفاده از نوار رنگی یا علامت مثلا نوار سبز از ورود تا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محل ارائه خدمت به مادر باردار)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.2پارکینگ مشخص در نظر گرفته شود.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.3محل عبور کالسکه (رمپ جلوی ساختمان، آسانسور و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غیره) فراهم شود و محلی برای نگهداری و قرار گیری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کالسکه در زمان ارائه خدمت در نظر گرفته شود.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.4در صورت امکان، با توجه به تعداد مراجعین، محلی برای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نگهداری از کودک همراه مادر باردار در نظر گرفته شود.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.5به منظور آراستگی فضای فیزیکی، اتاقها دارای رنگ آمیزی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مناسب و تمیز باشد و پوسترهای مرتبط، با رنگ آمیزی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مناسب و نشاط آور به دیوارهای مرکز نصب شود.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.6در هنگام معاینه و اخذ شرح حال محیط به گونه ای فراهم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باشد که حریم و محرمانگی اطلاعات مادر توسط ارائه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دهنده خدمت (پزشک ، ماما و ...) رعایت 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گردد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7اتاق معاینه مراقبت دوران بارداری، اتاق لیبر و زایمان از</a:t>
                      </a:r>
                      <a:b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</a:b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نظر نور، صدا، حرارت، نظافت، مرتب بودن و ... برای مادر</a:t>
                      </a:r>
                      <a:b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</a:b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امن و آرام باشد </a:t>
                      </a:r>
                      <a:endParaRPr lang="fa-IR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endParaRPr lang="fa-I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1در اولین ملاقات، ارائه دهنده خدمت (ماما، پزشک و...)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خود را (نام خانوادگی و عنوان شغلی) معرفی نماید.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.2ماما یا پزشک سلام احوالپرسی و خوشامدگویی را با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روی خوش انجام دهد.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.3ارتباط کلامی و غیر کلامی (تماس چشمی، حرکات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دست و بدن و...) مناسب و موثر همراه با آرامش در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کلام و رفتار با مادر و همراه وی برقرار نمایند؛ به گونه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ای که موجب نگرانی و اضطراب وی نشود.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.4ارائه دهندگان خدمت از بیان عباراتی که موجب القاء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هرگونه ترس و هراس نسبت به بارداری و یا زایمان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می شود خودداری نمایند.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.5با گوش دادن به صحبت ها و پاسخ به سوالات مادر،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فرصت بیان نیازها و رفع نگرانی ها داده شود.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.6به اعتقادات و باورهای مذهبی و ارزشهای فرهنگی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والدین در استفاده از وسایل شخصی در چارچوب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سیاستها و مقررات سازمان توجه نمایند.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.7ارائه دهندگان خدمت باید به آنچه مادران و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خانوادههایشان میگویند گوش دهند و دانش 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و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اطلاعات بهداشتی را به شیوهای ایمن و حساس از نظر</a:t>
                      </a:r>
                      <a:b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</a:b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فرهنگی و با زبانی که مادر و خانواده اش متوجه می</a:t>
                      </a:r>
                      <a:b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</a:b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شوند در اختیار آنها قرار دهد</a:t>
                      </a:r>
                      <a:endParaRPr lang="fa-IR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endParaRPr lang="fa-I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1ارائه خدمت به مادران باردار و دارای کودک زیر 2سال 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دراولویت </a:t>
                      </a: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قرار گیرد.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.2خدماتی که در مرکز برای مادر باردار و دارای کودک زیر 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2سال </a:t>
                      </a: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انجام می شود در معرض دید مراجعین قرار گیرد.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.3نوبت دهی از طریق شبکه های اجتماعی، پیامک یا تلفن 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برای جلوگیری </a:t>
                      </a: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از اتلاف وقت و طولانی شدن زمان انتظار برای 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مراقبت،به </a:t>
                      </a: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اطلاع مادر رسانده شود.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.4حضور مادر برای مراقبت، مطابق ساعت تعیین شده و 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با کمترین </a:t>
                      </a: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معطلی پیگیری شود.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.5در صورت ارجاع به سطوح بالاتر مسیر ارجاع و زمان ارجاع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برای مادر مشخص شود.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.6در صورت ارجاع برای سونوگرافی، رادیولوژی و آزمایشگاه، 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به منظور </a:t>
                      </a: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انجام خدمت بدون معطلی، موارد زیر در نظر گرفته شود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: - </a:t>
                      </a: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نشانی و شماره تلفن مرکز / مراکز ارائه خدمت در اختیار 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مادر قرار </a:t>
                      </a: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گیرد.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- اسامی، نشانی و شماره تلفن بیمارستانهایی که مادر می تواند 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به آنها </a:t>
                      </a: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برای زایمان مراجعه کند در اختیار وی قرار گیرد.</a:t>
                      </a:r>
                      <a:b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</a:br>
                      <a:r>
                        <a:rPr lang="fa-I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- بازه زمانی مراجعه و نحوه گرفتن نوبت برای معاینه مشخص </a:t>
                      </a:r>
                      <a:r>
                        <a:rPr lang="fa-IR" sz="1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cs typeface="B Nazanin" panose="00000400000000000000" pitchFamily="2" charset="-78"/>
                        </a:rPr>
                        <a:t>شود </a:t>
                      </a: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به مراکز ارجاع دهنده در خصوص در اولویت قرار دادن ارائه خدمت به مادر باردار و دارای کودک تا 2سال اطلاع رسانی شود.</a:t>
                      </a:r>
                      <a:b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</a:b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NewRomanPSMT"/>
                          <a:cs typeface="B Nazanin" panose="00000400000000000000" pitchFamily="2" charset="-78"/>
                        </a:rPr>
                        <a:t>.</a:t>
                      </a: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7در ارائه خدمات مراقبت مادر و نوزاد، اصل عدم ضرر و تامین برترین منافع مددجو رعایت شود.</a:t>
                      </a:r>
                      <a:b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</a:b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NewRomanPSMT"/>
                          <a:cs typeface="B Nazanin" panose="00000400000000000000" pitchFamily="2" charset="-78"/>
                        </a:rPr>
                        <a:t>.</a:t>
                      </a: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8کلیه مراقبت های مادر و نوزاد بر اساس استانداردها و راهنما های بالینی و دستورالعملهای ابلاغی وزارت متبوع انجام شود</a:t>
                      </a: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Narrow"/>
                          <a:cs typeface="B Nazanin" panose="00000400000000000000" pitchFamily="2" charset="-78"/>
                        </a:rPr>
                        <a:t>.</a:t>
                      </a:r>
                      <a:b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Narrow"/>
                          <a:cs typeface="B Nazanin" panose="00000400000000000000" pitchFamily="2" charset="-78"/>
                        </a:rPr>
                      </a:b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NewRomanPSMT"/>
                          <a:cs typeface="B Nazanin" panose="00000400000000000000" pitchFamily="2" charset="-78"/>
                        </a:rPr>
                        <a:t>.</a:t>
                      </a: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9مراقبت همه جانبه از مادر و نوزاد شامل مراقبت جسمی، عاطفی، روانی، و معنوی ارائه گردد </a:t>
                      </a: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Narrow"/>
                          <a:cs typeface="B Nazanin" panose="00000400000000000000" pitchFamily="2" charset="-78"/>
                        </a:rPr>
                        <a:t>.</a:t>
                      </a:r>
                      <a:b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ArialNarrow"/>
                          <a:cs typeface="B Nazanin" panose="00000400000000000000" pitchFamily="2" charset="-78"/>
                        </a:rPr>
                      </a:b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NewRomanPSMT"/>
                          <a:cs typeface="B Nazanin" panose="00000400000000000000" pitchFamily="2" charset="-78"/>
                        </a:rPr>
                        <a:t>.</a:t>
                      </a:r>
                      <a:r>
                        <a:rPr lang="fa-IR" sz="14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BNazanin"/>
                          <a:cs typeface="B Nazanin" panose="00000400000000000000" pitchFamily="2" charset="-78"/>
                        </a:rPr>
                        <a:t>10همه مادران باردار و دارای کودک زیر 2سال بایستی از خدمات مبتنی بر نیازهای فردی برخوردار شوند. (مانند توجه به شاغل بودن، وضعیت اجتماعی، اقتصادی و ...)</a:t>
                      </a:r>
                      <a:endParaRPr lang="fa-IR" sz="14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endParaRPr lang="fa-I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19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"/>
            <a:ext cx="11250881" cy="938150"/>
          </a:xfrm>
        </p:spPr>
        <p:txBody>
          <a:bodyPr>
            <a:normAutofit fontScale="90000"/>
          </a:bodyPr>
          <a:lstStyle/>
          <a:p>
            <a:pPr marL="457200" indent="-457200" algn="r" rtl="1">
              <a:buFont typeface="Wingdings" panose="05000000000000000000" pitchFamily="2" charset="2"/>
              <a:buChar char="q"/>
            </a:pPr>
            <a:r>
              <a:rPr lang="fa-IR" sz="3200" b="1" dirty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مصادیق ارتباط موثر با مادر باردار و دارای کودک تا 2سال</a:t>
            </a:r>
            <a:r>
              <a:rPr lang="fa-IR" sz="3200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  <a:t> </a:t>
            </a:r>
            <a:br>
              <a:rPr lang="fa-IR" sz="3200" dirty="0" smtClean="0">
                <a:solidFill>
                  <a:schemeClr val="accent6">
                    <a:lumMod val="50000"/>
                  </a:schemeClr>
                </a:solidFill>
                <a:cs typeface="B Titr" panose="00000700000000000000" pitchFamily="2" charset="-78"/>
              </a:rPr>
            </a:br>
            <a:endParaRPr lang="fa-IR" sz="3200" dirty="0">
              <a:solidFill>
                <a:schemeClr val="accent6">
                  <a:lumMod val="5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3" y="1068780"/>
            <a:ext cx="11625942" cy="5789220"/>
          </a:xfrm>
        </p:spPr>
        <p:txBody>
          <a:bodyPr>
            <a:normAutofit/>
          </a:bodyPr>
          <a:lstStyle/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خودتان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را به مادر و همراه وی معرفی کنید و مادر را با نام یا نام خانوادگی (ترجیحا با نام کوچک) صدا بزنید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هنگام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صحبت کردن با مادر به چشمهایش نگاه کنید و ارتباط غیر کلامی برقرار کنید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اطلاعات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به شیوه واضح به مادر داده شود و از به کار بردن اصطلاحات پزشکی اجتناب کنید. می توانید از تصاویر و نمودارها برای آگاهی دادن به مادر استفاده کنید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به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نیازهای مادر احترام بگذارید و با نگرش مثبت به نیازهای مادران پاسخ دهید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قبل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از انجام هر اقدامی از مادر اجازه بگیرید و به خواسته های او احترام بگذارید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با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همدلی و مهربانی از نیازهای عاطفی مادران حمایت کنید از طریق تشویق، تحسین، اطمینان دادن و گوش دادن فعال به صحبتهای مادر از او حمایت کنید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به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انتخاب مادر احترام بگذارید و به وی اطمینان دهید که از انتخاب او حمایت می کنید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اطمینان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دهید که تمامی اقدامات برای وی توضیح داده خواهد شد و برای اقدامات طبی، رضایت آگاهانه گرفته می شود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مادر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را تشویق کنید که نیازها و اولویت های خود را بیان کند. خانواده را در جریان اتفاقاتی که در فرآیند بارداری می افتد قرار دهید و بخواهید که سوالات شان را از 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شما بپرسند.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اطمینان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دهید که تمامی موارد کاملا محرمانه می ماند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به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مادر در خصوص نحوه رسیدگی به شکایات راهنمایی کنید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در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مورد انتخاب همراه برای حمایت عاطفی حین بارداری و زایمان به مادر آگاهی دهید. همراه باید به انتخاب مادر باشد. همراه می تواند همسر یا بستگان هم جنس و 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یا مامای </a:t>
            </a:r>
            <a:r>
              <a:rPr lang="fa-IR" sz="1600" b="1" dirty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همراه باشد</a:t>
            </a:r>
            <a:r>
              <a:rPr lang="fa-IR" sz="1600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  <a:t/>
            </a:r>
            <a:br>
              <a:rPr lang="fa-IR" b="1" dirty="0" smtClean="0">
                <a:solidFill>
                  <a:schemeClr val="accent6">
                    <a:lumMod val="50000"/>
                  </a:schemeClr>
                </a:solidFill>
                <a:cs typeface="B Nazanin" panose="00000400000000000000" pitchFamily="2" charset="-78"/>
              </a:rPr>
            </a:br>
            <a:endParaRPr lang="fa-IR" b="1" dirty="0">
              <a:solidFill>
                <a:schemeClr val="accent6">
                  <a:lumMod val="50000"/>
                </a:schemeClr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798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1389</Words>
  <Application>Microsoft Office PowerPoint</Application>
  <PresentationFormat>Widescreen</PresentationFormat>
  <Paragraphs>127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ArialNarrow</vt:lpstr>
      <vt:lpstr>B Nazanin</vt:lpstr>
      <vt:lpstr>B Titr</vt:lpstr>
      <vt:lpstr>BNazanin</vt:lpstr>
      <vt:lpstr>Calibri</vt:lpstr>
      <vt:lpstr>Calibri Light</vt:lpstr>
      <vt:lpstr>IranNastaliq</vt:lpstr>
      <vt:lpstr>TimesNewRomanPSMT</vt:lpstr>
      <vt:lpstr>Wingdings</vt:lpstr>
      <vt:lpstr>Office Theme</vt:lpstr>
      <vt:lpstr>بسم الله الرحمن الرحیم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مصادیق تکریم مادران باردار و دارای کودک تا 2سال  </vt:lpstr>
      <vt:lpstr>مصادیق ارتباط موثر با مادر باردار و دارای کودک تا 2سال  </vt:lpstr>
      <vt:lpstr>نمونه هایی از ارتباطات غیر کلامی موثر و غیر موثر  </vt:lpstr>
      <vt:lpstr>نمونه هایی از ارتباطات غیر کلامی موثر و غیر موثر  </vt:lpstr>
      <vt:lpstr>نمونه هایی از ارتباطات غیر کلامی موثر و غیر موثر</vt:lpstr>
      <vt:lpstr>نمونه هایی از ارتباطات غیر کلامی موثر و غیر موثر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مژگان قاسمی</dc:creator>
  <cp:lastModifiedBy>لیلا محمدیان اردلی</cp:lastModifiedBy>
  <cp:revision>13</cp:revision>
  <dcterms:created xsi:type="dcterms:W3CDTF">2024-03-03T08:45:44Z</dcterms:created>
  <dcterms:modified xsi:type="dcterms:W3CDTF">2024-03-10T09:32:47Z</dcterms:modified>
</cp:coreProperties>
</file>